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4" r:id="rId6"/>
    <p:sldId id="262" r:id="rId7"/>
    <p:sldId id="269" r:id="rId8"/>
    <p:sldId id="267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238"/>
    <a:srgbClr val="18506A"/>
    <a:srgbClr val="646464"/>
    <a:srgbClr val="545454"/>
    <a:srgbClr val="227093"/>
    <a:srgbClr val="731B2C"/>
    <a:srgbClr val="22937E"/>
    <a:srgbClr val="1B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denwang\Dropbox%20(GDI)\GTED\Publications\Flagship%20Report\Graphs\Excel%20Data%20For%20Graphs\Chart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>
                <a:solidFill>
                  <a:schemeClr val="bg1">
                    <a:lumMod val="50000"/>
                  </a:schemeClr>
                </a:solidFill>
              </a:rPr>
              <a:t>Global Unweighted Average Revenue Forgone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Revenue Forgone (% of GDP)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Sheet1!$B$2:$B$30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4.2278149802551255</c:v>
                </c:pt>
                <c:pt idx="1">
                  <c:v>4.8987294636464291</c:v>
                </c:pt>
                <c:pt idx="2">
                  <c:v>4.6962127636321771</c:v>
                </c:pt>
                <c:pt idx="3">
                  <c:v>4.6075477373041149</c:v>
                </c:pt>
                <c:pt idx="4">
                  <c:v>4.6688112406825883</c:v>
                </c:pt>
                <c:pt idx="5">
                  <c:v>4.3727505843964458</c:v>
                </c:pt>
                <c:pt idx="6">
                  <c:v>4.2826452268093052</c:v>
                </c:pt>
                <c:pt idx="7">
                  <c:v>4.2758518065088928</c:v>
                </c:pt>
                <c:pt idx="8">
                  <c:v>4.7416297938974559</c:v>
                </c:pt>
                <c:pt idx="9">
                  <c:v>4.4363305713608554</c:v>
                </c:pt>
                <c:pt idx="10">
                  <c:v>3.8699290843022602</c:v>
                </c:pt>
                <c:pt idx="11">
                  <c:v>3.8764926252781051</c:v>
                </c:pt>
                <c:pt idx="12">
                  <c:v>3.8171947118271841</c:v>
                </c:pt>
                <c:pt idx="13">
                  <c:v>3.3502858757928262</c:v>
                </c:pt>
                <c:pt idx="14">
                  <c:v>3.3408429574857528</c:v>
                </c:pt>
                <c:pt idx="15">
                  <c:v>3.5969181030372237</c:v>
                </c:pt>
                <c:pt idx="16">
                  <c:v>3.5697918629548608</c:v>
                </c:pt>
                <c:pt idx="17">
                  <c:v>3.650328794811708</c:v>
                </c:pt>
                <c:pt idx="18">
                  <c:v>3.8365467667333149</c:v>
                </c:pt>
                <c:pt idx="19">
                  <c:v>3.8476856280547405</c:v>
                </c:pt>
                <c:pt idx="20">
                  <c:v>3.3634592689431293</c:v>
                </c:pt>
                <c:pt idx="21">
                  <c:v>4.1440957562239937</c:v>
                </c:pt>
                <c:pt idx="22">
                  <c:v>3.7805119948367256</c:v>
                </c:pt>
                <c:pt idx="23">
                  <c:v>4.0227017275753418</c:v>
                </c:pt>
                <c:pt idx="24">
                  <c:v>4.3350622162361647</c:v>
                </c:pt>
                <c:pt idx="25">
                  <c:v>4.1342202926412828</c:v>
                </c:pt>
                <c:pt idx="26">
                  <c:v>4.122269356301075</c:v>
                </c:pt>
                <c:pt idx="27">
                  <c:v>4.1080423615516386</c:v>
                </c:pt>
                <c:pt idx="28">
                  <c:v>3.9316098329355147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9-4B7B-BBA7-F325061368E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Revenue Forgone (% of Tax Revenue)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Sheet1!$B$2:$B$30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31.004744925163308</c:v>
                </c:pt>
                <c:pt idx="1">
                  <c:v>36.064040739157662</c:v>
                </c:pt>
                <c:pt idx="2">
                  <c:v>36.855012888805881</c:v>
                </c:pt>
                <c:pt idx="3">
                  <c:v>31.874234027635307</c:v>
                </c:pt>
                <c:pt idx="4">
                  <c:v>34.04940038280504</c:v>
                </c:pt>
                <c:pt idx="5">
                  <c:v>31.471579533134573</c:v>
                </c:pt>
                <c:pt idx="6">
                  <c:v>29.308367468826443</c:v>
                </c:pt>
                <c:pt idx="7">
                  <c:v>28.321234519701864</c:v>
                </c:pt>
                <c:pt idx="8">
                  <c:v>29.241107793894173</c:v>
                </c:pt>
                <c:pt idx="9">
                  <c:v>24.849965717549043</c:v>
                </c:pt>
                <c:pt idx="10">
                  <c:v>22.823011558562332</c:v>
                </c:pt>
                <c:pt idx="11">
                  <c:v>23.73967804765487</c:v>
                </c:pt>
                <c:pt idx="12">
                  <c:v>24.889127457194306</c:v>
                </c:pt>
                <c:pt idx="13">
                  <c:v>21.933641506536745</c:v>
                </c:pt>
                <c:pt idx="14">
                  <c:v>21.887103700407426</c:v>
                </c:pt>
                <c:pt idx="15">
                  <c:v>24.771749771859099</c:v>
                </c:pt>
                <c:pt idx="16">
                  <c:v>22.160395695121608</c:v>
                </c:pt>
                <c:pt idx="17">
                  <c:v>22.736185930969395</c:v>
                </c:pt>
                <c:pt idx="18">
                  <c:v>24.523070535026495</c:v>
                </c:pt>
                <c:pt idx="19">
                  <c:v>25.511734761333297</c:v>
                </c:pt>
                <c:pt idx="20">
                  <c:v>21.195042639292154</c:v>
                </c:pt>
                <c:pt idx="21">
                  <c:v>25.597176509876071</c:v>
                </c:pt>
                <c:pt idx="22">
                  <c:v>23.598736694615827</c:v>
                </c:pt>
                <c:pt idx="23">
                  <c:v>23.664371111290976</c:v>
                </c:pt>
                <c:pt idx="24">
                  <c:v>24.852064883461185</c:v>
                </c:pt>
                <c:pt idx="25">
                  <c:v>24.458537957842019</c:v>
                </c:pt>
                <c:pt idx="26">
                  <c:v>24.397174322718215</c:v>
                </c:pt>
                <c:pt idx="27">
                  <c:v>25.042150625179534</c:v>
                </c:pt>
                <c:pt idx="28">
                  <c:v>23.452985018118149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9-4B7B-BBA7-F32506136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5344783"/>
        <c:axId val="183534187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Sheet1!$B$2:$B$30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Sheet1!$C$2:$C$30</c15:sqref>
                        </c15:formulaRef>
                      </c:ext>
                    </c:extLst>
                    <c:numCache>
                      <c:formatCode>General</c:formatCode>
                      <c:ptCount val="2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C49-4B7B-BBA7-F325061368EF}"/>
                  </c:ext>
                </c:extLst>
              </c15:ser>
            </c15:filteredLineSeries>
          </c:ext>
        </c:extLst>
      </c:lineChart>
      <c:catAx>
        <c:axId val="1835344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35341871"/>
        <c:crosses val="autoZero"/>
        <c:auto val="1"/>
        <c:lblAlgn val="ctr"/>
        <c:lblOffset val="100"/>
        <c:noMultiLvlLbl val="0"/>
      </c:catAx>
      <c:valAx>
        <c:axId val="183534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Revenue Forgone (in 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3534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3623" r="4990" b="12536"/>
          <a:stretch/>
        </p:blipFill>
        <p:spPr>
          <a:xfrm>
            <a:off x="0" y="-48638"/>
            <a:ext cx="12204000" cy="6906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080000"/>
            <a:ext cx="9144000" cy="2479675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GLOBAL TAX EXPENDITURES DATABASE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780000"/>
            <a:ext cx="9144000" cy="652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,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360000"/>
            <a:ext cx="2795124" cy="675709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-1" y="5349875"/>
            <a:ext cx="12240000" cy="1508125"/>
          </a:xfrm>
          <a:prstGeom prst="rect">
            <a:avLst/>
          </a:prstGeom>
          <a:solidFill>
            <a:srgbClr val="22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98" y="5802471"/>
            <a:ext cx="1997824" cy="6029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8" y="5077288"/>
            <a:ext cx="2844443" cy="18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1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545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2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7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12192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0471402" y="0"/>
            <a:ext cx="1720598" cy="1260000"/>
          </a:xfrm>
          <a:prstGeom prst="rect">
            <a:avLst/>
          </a:prstGeom>
          <a:solidFill>
            <a:srgbClr val="22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84137" r="4990" b="12535"/>
          <a:stretch/>
        </p:blipFill>
        <p:spPr>
          <a:xfrm>
            <a:off x="0" y="6497960"/>
            <a:ext cx="12204000" cy="36004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360000"/>
            <a:ext cx="9542294" cy="9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11174536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0" y="6498000"/>
            <a:ext cx="7785100" cy="360000"/>
          </a:xfrm>
          <a:prstGeom prst="rect">
            <a:avLst/>
          </a:prstGeom>
          <a:noFill/>
        </p:spPr>
        <p:txBody>
          <a:bodyPr wrap="square" lIns="54000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GTED - Global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Expenditures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Database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9931400" y="6585627"/>
            <a:ext cx="180022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AE6E-DD30-4A10-9EE7-E9C09AE90A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44" y="226302"/>
            <a:ext cx="1161049" cy="8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27093"/>
          </a:solidFill>
          <a:latin typeface="Montserrat" panose="00000800000000000000" pitchFamily="50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1" userDrawn="1">
          <p15:clr>
            <a:srgbClr val="F26B43"/>
          </p15:clr>
        </p15:guide>
        <p15:guide id="4" pos="73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482" y="1540663"/>
            <a:ext cx="11482281" cy="16112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4400" smtClean="0"/>
              <a:t>Key Findings of the </a:t>
            </a:r>
            <a:br>
              <a:rPr lang="de-DE" sz="4400" smtClean="0"/>
            </a:br>
            <a:r>
              <a:rPr lang="de-DE" sz="4400" smtClean="0"/>
              <a:t>GTED Flagship Report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482" y="4029383"/>
            <a:ext cx="9144000" cy="793038"/>
          </a:xfrm>
        </p:spPr>
        <p:txBody>
          <a:bodyPr>
            <a:spAutoFit/>
          </a:bodyPr>
          <a:lstStyle/>
          <a:p>
            <a:r>
              <a:rPr lang="de-DE" smtClean="0"/>
              <a:t>Official launch of the GTED website</a:t>
            </a:r>
          </a:p>
          <a:p>
            <a:r>
              <a:rPr lang="de-DE" smtClean="0"/>
              <a:t>16. 07.2021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0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Main messages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838575" y="1697338"/>
            <a:ext cx="7210424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expenditures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</a:t>
            </a:r>
            <a:r>
              <a:rPr lang="en-GB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endParaRPr lang="de-DE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total number of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  <a:endParaRPr lang="de-DE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quality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expenditure reporting</a:t>
            </a:r>
            <a:endParaRPr lang="de-DE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Richer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poorer countries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expenditures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differently</a:t>
            </a:r>
            <a:endParaRPr lang="de-DE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composition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expenditures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endParaRPr lang="de-DE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expenditures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</a:t>
            </a:r>
            <a:r>
              <a:rPr lang="en-GB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</a:t>
            </a:r>
            <a:r>
              <a:rPr lang="en-GB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 </a:t>
            </a:r>
            <a:r>
              <a:rPr lang="en-GB" b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</a:t>
            </a:r>
            <a:endParaRPr lang="de-DE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486345"/>
            <a:ext cx="2560283" cy="3616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1. Tax </a:t>
            </a:r>
            <a:r>
              <a:rPr lang="de-DE"/>
              <a:t>expenditures are highly relevant</a:t>
            </a:r>
            <a:endParaRPr lang="de-DE" dirty="0"/>
          </a:p>
        </p:txBody>
      </p:sp>
      <p:graphicFrame>
        <p:nvGraphicFramePr>
          <p:cNvPr id="103" name="Diagramm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99238"/>
              </p:ext>
            </p:extLst>
          </p:nvPr>
        </p:nvGraphicFramePr>
        <p:xfrm>
          <a:off x="114300" y="1819273"/>
          <a:ext cx="5895975" cy="442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Gruppieren 109"/>
          <p:cNvGrpSpPr/>
          <p:nvPr/>
        </p:nvGrpSpPr>
        <p:grpSpPr>
          <a:xfrm>
            <a:off x="6696075" y="1819273"/>
            <a:ext cx="5340912" cy="4114801"/>
            <a:chOff x="6696075" y="1819273"/>
            <a:chExt cx="5340912" cy="411480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6075" y="1819273"/>
              <a:ext cx="5340912" cy="4114801"/>
            </a:xfrm>
            <a:prstGeom prst="rect">
              <a:avLst/>
            </a:prstGeom>
          </p:spPr>
        </p:pic>
        <p:sp>
          <p:nvSpPr>
            <p:cNvPr id="104" name="Ellipse 103"/>
            <p:cNvSpPr/>
            <p:nvPr/>
          </p:nvSpPr>
          <p:spPr>
            <a:xfrm>
              <a:off x="10839450" y="2371725"/>
              <a:ext cx="962025" cy="58102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8517276" y="2524125"/>
              <a:ext cx="206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solidFill>
                    <a:srgbClr val="932238"/>
                  </a:solidFill>
                </a:rPr>
                <a:t>&gt; 3.5 trillion USD / year </a:t>
              </a:r>
              <a:br>
                <a:rPr lang="en-GB" sz="1400" smtClean="0">
                  <a:solidFill>
                    <a:srgbClr val="932238"/>
                  </a:solidFill>
                </a:rPr>
              </a:br>
              <a:r>
                <a:rPr lang="en-GB" sz="1400" smtClean="0">
                  <a:solidFill>
                    <a:srgbClr val="932238"/>
                  </a:solidFill>
                </a:rPr>
                <a:t>in 2016-18</a:t>
              </a:r>
              <a:endParaRPr lang="en-GB" sz="1400">
                <a:solidFill>
                  <a:srgbClr val="932238"/>
                </a:solidFill>
              </a:endParaRPr>
            </a:p>
          </p:txBody>
        </p:sp>
        <p:cxnSp>
          <p:nvCxnSpPr>
            <p:cNvPr id="107" name="Gerade Verbindung mit Pfeil 106"/>
            <p:cNvCxnSpPr/>
            <p:nvPr/>
          </p:nvCxnSpPr>
          <p:spPr>
            <a:xfrm flipV="1">
              <a:off x="10363200" y="2695576"/>
              <a:ext cx="400050" cy="476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feld 110"/>
          <p:cNvSpPr txBox="1"/>
          <p:nvPr/>
        </p:nvSpPr>
        <p:spPr>
          <a:xfrm>
            <a:off x="3595952" y="4448708"/>
            <a:ext cx="1828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rgbClr val="932238"/>
                </a:solidFill>
              </a:rPr>
              <a:t>Average: 3.8 per cent</a:t>
            </a:r>
            <a:endParaRPr lang="en-GB" sz="1400">
              <a:solidFill>
                <a:srgbClr val="932238"/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3717529" y="2726943"/>
            <a:ext cx="18921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rgbClr val="932238"/>
                </a:solidFill>
              </a:rPr>
              <a:t>Average: 24.2 per cent</a:t>
            </a:r>
            <a:endParaRPr lang="en-GB" sz="1400">
              <a:solidFill>
                <a:srgbClr val="932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2. Upward trend in reporting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30" y="1485901"/>
            <a:ext cx="7617195" cy="4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3. Variation in the quality of reporting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28600" y="1623536"/>
            <a:ext cx="6019810" cy="4510564"/>
            <a:chOff x="687004" y="1600200"/>
            <a:chExt cx="4868590" cy="4357687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004" y="1600200"/>
              <a:ext cx="4624144" cy="4357687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986820" y="5236447"/>
              <a:ext cx="4568774" cy="6678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SourceSansPro-Bold"/>
                </a:rPr>
                <a:t>Note: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A country was coded as reporting when it provided</a:t>
              </a:r>
            </a:p>
            <a:p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details for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provisions </a:t>
              </a:r>
              <a:r>
                <a:rPr lang="en-US" sz="1400" smtClean="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accounting </a:t>
              </a: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for 75% or more of total</a:t>
              </a:r>
            </a:p>
            <a:p>
              <a:r>
                <a:rPr lang="en-GB" sz="1400">
                  <a:solidFill>
                    <a:schemeClr val="bg1">
                      <a:lumMod val="50000"/>
                    </a:schemeClr>
                  </a:solidFill>
                  <a:latin typeface="SourceSansPro-Light"/>
                </a:rPr>
                <a:t>revenue forgone</a:t>
              </a:r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6698544" y="1623536"/>
            <a:ext cx="5343525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smtClean="0">
                <a:solidFill>
                  <a:srgbClr val="18506A"/>
                </a:solidFill>
              </a:rPr>
              <a:t>42 </a:t>
            </a:r>
            <a:r>
              <a:rPr lang="en-US" sz="1600" b="1">
                <a:solidFill>
                  <a:srgbClr val="18506A"/>
                </a:solidFill>
              </a:rPr>
              <a:t>countries </a:t>
            </a:r>
            <a:r>
              <a:rPr lang="en-US" sz="1600" smtClean="0">
                <a:solidFill>
                  <a:srgbClr val="18506A"/>
                </a:solidFill>
              </a:rPr>
              <a:t>publish </a:t>
            </a:r>
            <a:r>
              <a:rPr lang="en-US" sz="1600">
                <a:solidFill>
                  <a:srgbClr val="18506A"/>
                </a:solidFill>
              </a:rPr>
              <a:t>reports </a:t>
            </a:r>
            <a:r>
              <a:rPr lang="en-US" sz="1600" smtClean="0">
                <a:solidFill>
                  <a:srgbClr val="18506A"/>
                </a:solidFill>
              </a:rPr>
              <a:t>with </a:t>
            </a:r>
            <a:r>
              <a:rPr lang="en-US" sz="1600" b="1" smtClean="0">
                <a:solidFill>
                  <a:srgbClr val="18506A"/>
                </a:solidFill>
              </a:rPr>
              <a:t>provision-level</a:t>
            </a:r>
            <a:r>
              <a:rPr lang="en-US" sz="1600" smtClean="0">
                <a:solidFill>
                  <a:srgbClr val="18506A"/>
                </a:solidFill>
              </a:rPr>
              <a:t> </a:t>
            </a:r>
            <a:r>
              <a:rPr lang="en-US" sz="1600">
                <a:solidFill>
                  <a:srgbClr val="18506A"/>
                </a:solidFill>
              </a:rPr>
              <a:t>data on a </a:t>
            </a:r>
            <a:r>
              <a:rPr lang="en-US" sz="1600" b="1">
                <a:solidFill>
                  <a:srgbClr val="18506A"/>
                </a:solidFill>
              </a:rPr>
              <a:t>regular</a:t>
            </a:r>
            <a:r>
              <a:rPr lang="en-US" sz="1600">
                <a:solidFill>
                  <a:srgbClr val="18506A"/>
                </a:solidFill>
              </a:rPr>
              <a:t> </a:t>
            </a:r>
            <a:r>
              <a:rPr lang="en-US" sz="1600" smtClean="0">
                <a:solidFill>
                  <a:srgbClr val="18506A"/>
                </a:solidFill>
              </a:rPr>
              <a:t>basis, most of them members </a:t>
            </a:r>
            <a:r>
              <a:rPr lang="en-US" sz="1600">
                <a:solidFill>
                  <a:srgbClr val="18506A"/>
                </a:solidFill>
              </a:rPr>
              <a:t>of </a:t>
            </a:r>
            <a:r>
              <a:rPr lang="en-US" sz="1600">
                <a:solidFill>
                  <a:srgbClr val="18506A"/>
                </a:solidFill>
              </a:rPr>
              <a:t>the </a:t>
            </a:r>
            <a:r>
              <a:rPr lang="en-US" sz="1600" smtClean="0">
                <a:solidFill>
                  <a:srgbClr val="18506A"/>
                </a:solidFill>
              </a:rPr>
              <a:t>OECD or </a:t>
            </a:r>
            <a:r>
              <a:rPr lang="en-US" sz="1600">
                <a:solidFill>
                  <a:srgbClr val="18506A"/>
                </a:solidFill>
              </a:rPr>
              <a:t>the </a:t>
            </a:r>
            <a:r>
              <a:rPr lang="en-US" sz="1600" smtClean="0">
                <a:solidFill>
                  <a:srgbClr val="18506A"/>
                </a:solidFill>
              </a:rPr>
              <a:t>EU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rgbClr val="18506A"/>
                </a:solidFill>
              </a:rPr>
              <a:t>Of the </a:t>
            </a:r>
            <a:r>
              <a:rPr lang="en-US" sz="1600" b="1">
                <a:solidFill>
                  <a:srgbClr val="18506A"/>
                </a:solidFill>
              </a:rPr>
              <a:t>46 G20 and OECD </a:t>
            </a:r>
            <a:r>
              <a:rPr lang="en-US" sz="1600">
                <a:solidFill>
                  <a:srgbClr val="18506A"/>
                </a:solidFill>
              </a:rPr>
              <a:t>countries, </a:t>
            </a:r>
            <a:r>
              <a:rPr lang="en-US" sz="1600" b="1">
                <a:solidFill>
                  <a:srgbClr val="18506A"/>
                </a:solidFill>
              </a:rPr>
              <a:t>2</a:t>
            </a:r>
            <a:r>
              <a:rPr lang="en-US" sz="1600">
                <a:solidFill>
                  <a:srgbClr val="18506A"/>
                </a:solidFill>
              </a:rPr>
              <a:t> do not publish any </a:t>
            </a:r>
            <a:r>
              <a:rPr lang="en-US" sz="1600">
                <a:solidFill>
                  <a:srgbClr val="18506A"/>
                </a:solidFill>
              </a:rPr>
              <a:t>official </a:t>
            </a:r>
            <a:r>
              <a:rPr lang="en-US" sz="1600" smtClean="0">
                <a:solidFill>
                  <a:srgbClr val="18506A"/>
                </a:solidFill>
              </a:rPr>
              <a:t>tax expenditure </a:t>
            </a:r>
            <a:r>
              <a:rPr lang="en-US" sz="1600">
                <a:solidFill>
                  <a:srgbClr val="18506A"/>
                </a:solidFill>
              </a:rPr>
              <a:t>information, and </a:t>
            </a:r>
            <a:r>
              <a:rPr lang="en-US" sz="1600" b="1">
                <a:solidFill>
                  <a:srgbClr val="18506A"/>
                </a:solidFill>
              </a:rPr>
              <a:t>11</a:t>
            </a:r>
            <a:r>
              <a:rPr lang="en-US" sz="1600">
                <a:solidFill>
                  <a:srgbClr val="18506A"/>
                </a:solidFill>
              </a:rPr>
              <a:t> </a:t>
            </a:r>
            <a:r>
              <a:rPr lang="en-US" sz="1600" smtClean="0">
                <a:solidFill>
                  <a:srgbClr val="18506A"/>
                </a:solidFill>
              </a:rPr>
              <a:t>only </a:t>
            </a:r>
            <a:r>
              <a:rPr lang="en-US" sz="1600">
                <a:solidFill>
                  <a:srgbClr val="18506A"/>
                </a:solidFill>
              </a:rPr>
              <a:t>report </a:t>
            </a:r>
            <a:r>
              <a:rPr lang="en-US" sz="1600" smtClean="0">
                <a:solidFill>
                  <a:srgbClr val="18506A"/>
                </a:solidFill>
              </a:rPr>
              <a:t>aggregate estimates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rgbClr val="18506A"/>
                </a:solidFill>
              </a:rPr>
              <a:t>Of </a:t>
            </a:r>
            <a:r>
              <a:rPr lang="en-US" sz="1600">
                <a:solidFill>
                  <a:srgbClr val="18506A"/>
                </a:solidFill>
              </a:rPr>
              <a:t>the </a:t>
            </a:r>
            <a:r>
              <a:rPr lang="en-US" sz="1600" b="1">
                <a:solidFill>
                  <a:srgbClr val="18506A"/>
                </a:solidFill>
              </a:rPr>
              <a:t>27 EU </a:t>
            </a:r>
            <a:r>
              <a:rPr lang="en-US" sz="1600">
                <a:solidFill>
                  <a:srgbClr val="18506A"/>
                </a:solidFill>
              </a:rPr>
              <a:t>member states, </a:t>
            </a:r>
            <a:r>
              <a:rPr lang="en-US" sz="1600" b="1">
                <a:solidFill>
                  <a:srgbClr val="18506A"/>
                </a:solidFill>
              </a:rPr>
              <a:t>3 </a:t>
            </a:r>
            <a:r>
              <a:rPr lang="en-US" sz="1600" smtClean="0">
                <a:solidFill>
                  <a:srgbClr val="18506A"/>
                </a:solidFill>
              </a:rPr>
              <a:t>do </a:t>
            </a:r>
            <a:r>
              <a:rPr lang="en-US" sz="1600">
                <a:solidFill>
                  <a:srgbClr val="18506A"/>
                </a:solidFill>
              </a:rPr>
              <a:t>not report </a:t>
            </a:r>
            <a:r>
              <a:rPr lang="en-US" sz="1600">
                <a:solidFill>
                  <a:srgbClr val="18506A"/>
                </a:solidFill>
              </a:rPr>
              <a:t>on </a:t>
            </a:r>
            <a:r>
              <a:rPr lang="en-US" sz="1600" smtClean="0">
                <a:solidFill>
                  <a:srgbClr val="18506A"/>
                </a:solidFill>
              </a:rPr>
              <a:t>tax expenditures </a:t>
            </a:r>
            <a:r>
              <a:rPr lang="en-US" sz="1600">
                <a:solidFill>
                  <a:srgbClr val="18506A"/>
                </a:solidFill>
              </a:rPr>
              <a:t>at all, and </a:t>
            </a:r>
            <a:r>
              <a:rPr lang="en-US" sz="1600" b="1">
                <a:solidFill>
                  <a:srgbClr val="18506A"/>
                </a:solidFill>
              </a:rPr>
              <a:t>10 </a:t>
            </a:r>
            <a:r>
              <a:rPr lang="en-US" sz="1600" smtClean="0">
                <a:solidFill>
                  <a:srgbClr val="18506A"/>
                </a:solidFill>
              </a:rPr>
              <a:t>only </a:t>
            </a:r>
            <a:r>
              <a:rPr lang="en-US" sz="1600">
                <a:solidFill>
                  <a:srgbClr val="18506A"/>
                </a:solidFill>
              </a:rPr>
              <a:t>provide </a:t>
            </a:r>
            <a:r>
              <a:rPr lang="en-US" sz="1600" smtClean="0">
                <a:solidFill>
                  <a:srgbClr val="18506A"/>
                </a:solidFill>
              </a:rPr>
              <a:t>aggregate information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18506A"/>
                </a:solidFill>
              </a:rPr>
              <a:t>Of the </a:t>
            </a:r>
            <a:r>
              <a:rPr lang="en-US" sz="1600" b="1">
                <a:solidFill>
                  <a:srgbClr val="18506A"/>
                </a:solidFill>
              </a:rPr>
              <a:t>79 low- and lower-middle </a:t>
            </a:r>
            <a:r>
              <a:rPr lang="en-US" sz="1600" b="1">
                <a:solidFill>
                  <a:srgbClr val="18506A"/>
                </a:solidFill>
              </a:rPr>
              <a:t>income </a:t>
            </a:r>
            <a:r>
              <a:rPr lang="en-US" sz="1600" b="1" smtClean="0">
                <a:solidFill>
                  <a:srgbClr val="18506A"/>
                </a:solidFill>
              </a:rPr>
              <a:t>countries</a:t>
            </a:r>
            <a:r>
              <a:rPr lang="en-US" sz="1600" smtClean="0">
                <a:solidFill>
                  <a:srgbClr val="18506A"/>
                </a:solidFill>
              </a:rPr>
              <a:t>, </a:t>
            </a:r>
            <a:r>
              <a:rPr lang="en-US" sz="1600" b="1">
                <a:solidFill>
                  <a:srgbClr val="18506A"/>
                </a:solidFill>
              </a:rPr>
              <a:t>45</a:t>
            </a:r>
            <a:r>
              <a:rPr lang="en-US" sz="1600">
                <a:solidFill>
                  <a:srgbClr val="18506A"/>
                </a:solidFill>
              </a:rPr>
              <a:t> do not report on tax expenditures and </a:t>
            </a:r>
            <a:r>
              <a:rPr lang="en-US" sz="1600" b="1">
                <a:solidFill>
                  <a:srgbClr val="18506A"/>
                </a:solidFill>
              </a:rPr>
              <a:t>8</a:t>
            </a:r>
            <a:r>
              <a:rPr lang="en-US" sz="1600">
                <a:solidFill>
                  <a:srgbClr val="18506A"/>
                </a:solidFill>
              </a:rPr>
              <a:t> countries report aggregate estimates </a:t>
            </a:r>
            <a:r>
              <a:rPr lang="en-US" sz="1600">
                <a:solidFill>
                  <a:srgbClr val="18506A"/>
                </a:solidFill>
              </a:rPr>
              <a:t>only</a:t>
            </a:r>
            <a:r>
              <a:rPr lang="en-US" sz="1600" smtClean="0">
                <a:solidFill>
                  <a:srgbClr val="18506A"/>
                </a:solidFill>
              </a:rPr>
              <a:t>.</a:t>
            </a:r>
            <a:r>
              <a:rPr lang="en-US" sz="1600">
                <a:solidFill>
                  <a:srgbClr val="18506A"/>
                </a:solidFill>
              </a:rPr>
              <a:t> </a:t>
            </a:r>
            <a:endParaRPr lang="en-US" sz="1600" smtClean="0">
              <a:solidFill>
                <a:srgbClr val="18506A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rgbClr val="18506A"/>
                </a:solidFill>
              </a:rPr>
              <a:t>In </a:t>
            </a:r>
            <a:r>
              <a:rPr lang="en-US" sz="1600" b="1">
                <a:solidFill>
                  <a:srgbClr val="18506A"/>
                </a:solidFill>
              </a:rPr>
              <a:t>26.1 per cent </a:t>
            </a:r>
            <a:r>
              <a:rPr lang="en-US" sz="1600">
                <a:solidFill>
                  <a:srgbClr val="18506A"/>
                </a:solidFill>
              </a:rPr>
              <a:t>of all provision-level data entries, no revenue forgone estimates </a:t>
            </a:r>
            <a:r>
              <a:rPr lang="en-US" sz="1600">
                <a:solidFill>
                  <a:srgbClr val="18506A"/>
                </a:solidFill>
              </a:rPr>
              <a:t>are </a:t>
            </a:r>
            <a:r>
              <a:rPr lang="en-US" sz="1600" smtClean="0">
                <a:solidFill>
                  <a:srgbClr val="18506A"/>
                </a:solidFill>
              </a:rPr>
              <a:t>provided</a:t>
            </a:r>
            <a:endParaRPr lang="en-GB" sz="1600">
              <a:solidFill>
                <a:srgbClr val="1850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100" y="296180"/>
            <a:ext cx="10261600" cy="900000"/>
          </a:xfrm>
        </p:spPr>
        <p:txBody>
          <a:bodyPr>
            <a:normAutofit/>
          </a:bodyPr>
          <a:lstStyle/>
          <a:p>
            <a:r>
              <a:rPr lang="de-DE" smtClean="0"/>
              <a:t>4. Richer and poorer countries use tax expenditures differently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263150" y="1294543"/>
            <a:ext cx="6289579" cy="5188771"/>
            <a:chOff x="2263150" y="1294543"/>
            <a:chExt cx="6289579" cy="518877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6815" y="1294543"/>
              <a:ext cx="4545914" cy="5188771"/>
            </a:xfrm>
            <a:prstGeom prst="rect">
              <a:avLst/>
            </a:prstGeom>
          </p:spPr>
        </p:pic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2470706E-90F7-E341-A187-A52FD107B29C}"/>
                </a:ext>
              </a:extLst>
            </p:cNvPr>
            <p:cNvSpPr txBox="1"/>
            <p:nvPr/>
          </p:nvSpPr>
          <p:spPr>
            <a:xfrm>
              <a:off x="2263150" y="31477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9" name="Ellipse 88"/>
            <p:cNvSpPr/>
            <p:nvPr/>
          </p:nvSpPr>
          <p:spPr>
            <a:xfrm>
              <a:off x="4677794" y="1447892"/>
              <a:ext cx="962025" cy="58102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Ellipse 89"/>
            <p:cNvSpPr/>
            <p:nvPr/>
          </p:nvSpPr>
          <p:spPr>
            <a:xfrm>
              <a:off x="7296685" y="2943578"/>
              <a:ext cx="962025" cy="58102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4753887" y="3709374"/>
              <a:ext cx="362870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mtClean="0">
                  <a:solidFill>
                    <a:schemeClr val="bg1">
                      <a:lumMod val="50000"/>
                    </a:schemeClr>
                  </a:solidFill>
                </a:rPr>
                <a:t>  LIC	 LMIC	 UMIC	   HIC</a:t>
              </a:r>
            </a:p>
            <a:p>
              <a:r>
                <a:rPr lang="en-GB" smtClean="0">
                  <a:solidFill>
                    <a:schemeClr val="bg1">
                      <a:lumMod val="50000"/>
                    </a:schemeClr>
                  </a:solidFill>
                </a:rPr>
                <a:t>  (14)	 (20)	 (23)	   (36)</a:t>
              </a:r>
            </a:p>
            <a:p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1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100" y="296180"/>
            <a:ext cx="10261600" cy="900000"/>
          </a:xfrm>
        </p:spPr>
        <p:txBody>
          <a:bodyPr>
            <a:normAutofit/>
          </a:bodyPr>
          <a:lstStyle/>
          <a:p>
            <a:r>
              <a:rPr lang="de-DE" smtClean="0"/>
              <a:t>4. Richer and poorer countries use tax expenditures differently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4" y="2348725"/>
            <a:ext cx="5281234" cy="38846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95" y="2432891"/>
            <a:ext cx="6305805" cy="37076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43025" y="1961880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Beneficiaries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53300" y="1961880"/>
            <a:ext cx="279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Types of Tax Expenditure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19450" y="1587786"/>
            <a:ext cx="443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Provisions (per cent / numbers) according to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5. Global composition changes over time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14550" y="1600200"/>
            <a:ext cx="7572375" cy="4762172"/>
            <a:chOff x="0" y="1847850"/>
            <a:chExt cx="6030047" cy="422877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47850"/>
              <a:ext cx="6030047" cy="4124324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3823" y="5553402"/>
              <a:ext cx="5267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smtClean="0">
                  <a:solidFill>
                    <a:schemeClr val="bg1">
                      <a:lumMod val="50000"/>
                    </a:schemeClr>
                  </a:solidFill>
                </a:rPr>
                <a:t>Note: Only provisions with revenue forgone estimates are included</a:t>
              </a:r>
            </a:p>
            <a:p>
              <a:endParaRPr lang="en-GB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3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6. Tax expenditures are important to increase domestic revenue mobilisation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8" y="1347114"/>
            <a:ext cx="7443788" cy="49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rgbClr val="FFFFFF"/>
      </a:lt1>
      <a:dk2>
        <a:srgbClr val="5F5F5F"/>
      </a:dk2>
      <a:lt2>
        <a:srgbClr val="EAEAEA"/>
      </a:lt2>
      <a:accent1>
        <a:srgbClr val="18506A"/>
      </a:accent1>
      <a:accent2>
        <a:srgbClr val="227093"/>
      </a:accent2>
      <a:accent3>
        <a:srgbClr val="1B7363"/>
      </a:accent3>
      <a:accent4>
        <a:srgbClr val="22937E"/>
      </a:accent4>
      <a:accent5>
        <a:srgbClr val="731B2C"/>
      </a:accent5>
      <a:accent6>
        <a:srgbClr val="932238"/>
      </a:accent6>
      <a:hlink>
        <a:srgbClr val="227093"/>
      </a:hlink>
      <a:folHlink>
        <a:srgbClr val="932238"/>
      </a:folHlink>
    </a:clrScheme>
    <a:fontScheme name="GTED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1400016A6EE4D8571DDFC8EC2179F" ma:contentTypeVersion="13" ma:contentTypeDescription="Create a new document." ma:contentTypeScope="" ma:versionID="58f4e822a489e7e18acbef1d951cff1f">
  <xsd:schema xmlns:xsd="http://www.w3.org/2001/XMLSchema" xmlns:xs="http://www.w3.org/2001/XMLSchema" xmlns:p="http://schemas.microsoft.com/office/2006/metadata/properties" xmlns:ns2="ea506655-af88-4a6f-bca8-e8c32857716f" xmlns:ns3="e7d65d72-1dbe-48d9-b60f-6cd83823f062" targetNamespace="http://schemas.microsoft.com/office/2006/metadata/properties" ma:root="true" ma:fieldsID="638badd60d3ff6a7b7f589f0e7dc9598" ns2:_="" ns3:_="">
    <xsd:import namespace="ea506655-af88-4a6f-bca8-e8c32857716f"/>
    <xsd:import namespace="e7d65d72-1dbe-48d9-b60f-6cd83823f0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06655-af88-4a6f-bca8-e8c3285771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65d72-1dbe-48d9-b60f-6cd83823f0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2053E-0CDD-4BE5-A166-66941A53072A}"/>
</file>

<file path=customXml/itemProps2.xml><?xml version="1.0" encoding="utf-8"?>
<ds:datastoreItem xmlns:ds="http://schemas.openxmlformats.org/officeDocument/2006/customXml" ds:itemID="{027966C1-3B33-49AA-8CD2-24B8C3A732A4}"/>
</file>

<file path=customXml/itemProps3.xml><?xml version="1.0" encoding="utf-8"?>
<ds:datastoreItem xmlns:ds="http://schemas.openxmlformats.org/officeDocument/2006/customXml" ds:itemID="{1D04B888-8554-47C1-9E4A-07439AEE87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Breitbild</PresentationFormat>
  <Paragraphs>37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Montserrat</vt:lpstr>
      <vt:lpstr>Source Sans Pro</vt:lpstr>
      <vt:lpstr>SourceSansPro-Bold</vt:lpstr>
      <vt:lpstr>SourceSansPro-Light</vt:lpstr>
      <vt:lpstr>Times New Roman</vt:lpstr>
      <vt:lpstr>Wingdings</vt:lpstr>
      <vt:lpstr>Office</vt:lpstr>
      <vt:lpstr>Key Findings of the  GTED Flagship Report</vt:lpstr>
      <vt:lpstr>Main messages</vt:lpstr>
      <vt:lpstr>1. Tax expenditures are highly relevant</vt:lpstr>
      <vt:lpstr>2. Upward trend in reporting</vt:lpstr>
      <vt:lpstr>3. Variation in the quality of reporting</vt:lpstr>
      <vt:lpstr>4. Richer and poorer countries use tax expenditures differently</vt:lpstr>
      <vt:lpstr>4. Richer and poorer countries use tax expenditures differently</vt:lpstr>
      <vt:lpstr>5. Global composition changes over time</vt:lpstr>
      <vt:lpstr>6. Tax expenditures are important to increase domestic revenue mobilisation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Keiser</dc:creator>
  <cp:lastModifiedBy>vonHaldenwang, Christian</cp:lastModifiedBy>
  <cp:revision>57</cp:revision>
  <dcterms:created xsi:type="dcterms:W3CDTF">2021-05-03T08:25:50Z</dcterms:created>
  <dcterms:modified xsi:type="dcterms:W3CDTF">2021-06-16T11:27:35Z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0x0101008471400016A6EE4D8571DDFC8EC2179F</vt:lpwstr>
  </property>
</Properties>
</file>